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8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isurarodrigo/SpaceX-Falcon-9-first-stage-Landing-Prediction?utm_source=chatgpt.com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isurarodrigo/SpaceX-Falcon-9-first-stage-Landing-Prediction?utm_source=chatgpt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urarodrigo/SpaceX-Falcon-9-first-stage-Landing-Prediction?utm_source=chatgp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9820" y="5811840"/>
            <a:ext cx="384629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Visura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Rodrigo | 21.12.2025 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ABD430-CAFA-2F29-7CBE-2B7115AD8FB1}"/>
              </a:ext>
            </a:extLst>
          </p:cNvPr>
          <p:cNvSpPr txBox="1"/>
          <p:nvPr/>
        </p:nvSpPr>
        <p:spPr>
          <a:xfrm>
            <a:off x="7828767" y="1582340"/>
            <a:ext cx="345684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[API Data] + [Web Scraped Data]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       [Merge Datasets]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    [Remove Duplicates]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   [Handle Missing Values]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[Standardize &amp; Convert Types]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[Encode Categorical Features]</a:t>
            </a:r>
          </a:p>
          <a:p>
            <a:r>
              <a:rPr lang="en-US" dirty="0"/>
              <a:t>              ↓</a:t>
            </a:r>
          </a:p>
          <a:p>
            <a:r>
              <a:rPr lang="en-US" dirty="0"/>
              <a:t> [Clean &amp; ML-Ready Dataset]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DA491B-DEBD-387C-FD77-11F833D1E29F}"/>
              </a:ext>
            </a:extLst>
          </p:cNvPr>
          <p:cNvSpPr txBox="1"/>
          <p:nvPr/>
        </p:nvSpPr>
        <p:spPr>
          <a:xfrm>
            <a:off x="638827" y="1465545"/>
            <a:ext cx="71899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Processing &amp; Preparation: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Combined </a:t>
            </a:r>
            <a:r>
              <a:rPr lang="en-US" b="1" dirty="0"/>
              <a:t>API data</a:t>
            </a:r>
            <a:r>
              <a:rPr lang="en-US" dirty="0"/>
              <a:t> and </a:t>
            </a:r>
            <a:r>
              <a:rPr lang="en-US" b="1" dirty="0"/>
              <a:t>web-scraped data</a:t>
            </a:r>
            <a:r>
              <a:rPr lang="en-US" dirty="0"/>
              <a:t> into a single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duplicate records and handled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Standardized column names and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Converted categorical variables (Orbit, </a:t>
            </a:r>
            <a:r>
              <a:rPr lang="en-US" dirty="0" err="1"/>
              <a:t>LaunchSite</a:t>
            </a:r>
            <a:r>
              <a:rPr lang="en-US" dirty="0"/>
              <a:t>, </a:t>
            </a:r>
            <a:r>
              <a:rPr lang="en-US" dirty="0" err="1"/>
              <a:t>LandingPad</a:t>
            </a:r>
            <a:r>
              <a:rPr lang="en-US" dirty="0"/>
              <a:t>, Serial) into </a:t>
            </a:r>
            <a:r>
              <a:rPr lang="en-US" b="1" dirty="0"/>
              <a:t>numeric format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</a:t>
            </a:r>
            <a:r>
              <a:rPr lang="en-US" b="1" dirty="0"/>
              <a:t>clean, feature-engineered dataset</a:t>
            </a:r>
            <a:r>
              <a:rPr lang="en-US" dirty="0"/>
              <a:t> for EDA and ML modeling</a:t>
            </a:r>
          </a:p>
          <a:p>
            <a:endParaRPr lang="en-US" dirty="0"/>
          </a:p>
          <a:p>
            <a:r>
              <a:rPr lang="en-US" b="1" dirty="0"/>
              <a:t>Key Phrases: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“Data cleaning and integration”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“Handling missing and inconsistent values”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“Categorical feature encoding”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“Feature-ready dataset for ML”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🔗 </a:t>
            </a:r>
            <a:r>
              <a:rPr lang="en-US" dirty="0">
                <a:hlinkClick r:id="rId3"/>
              </a:rPr>
              <a:t>https://github.com/visurarodrigo/SpaceX-Falcon-9-first-stage-Landing-Prediction</a:t>
            </a:r>
            <a:br>
              <a:rPr lang="en-US" dirty="0"/>
            </a:br>
            <a:r>
              <a:rPr lang="en-US" dirty="0"/>
              <a:t>📁 Notebooks:</a:t>
            </a:r>
          </a:p>
          <a:p>
            <a:r>
              <a:rPr lang="en-US" b="1" dirty="0"/>
              <a:t>Data </a:t>
            </a:r>
            <a:r>
              <a:rPr lang="en-US" b="1" dirty="0" err="1"/>
              <a:t>wrangling.ipynb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320AE6-677E-0EEE-A292-852440B94798}"/>
              </a:ext>
            </a:extLst>
          </p:cNvPr>
          <p:cNvSpPr txBox="1"/>
          <p:nvPr/>
        </p:nvSpPr>
        <p:spPr>
          <a:xfrm>
            <a:off x="770011" y="1410355"/>
            <a:ext cx="105156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Charts Used &amp; Purpose: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Bar Charts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Compared landing success rates across </a:t>
            </a:r>
            <a:r>
              <a:rPr lang="en-US" sz="1600" b="1" dirty="0"/>
              <a:t>launch sites</a:t>
            </a:r>
            <a:r>
              <a:rPr lang="en-US" sz="1600" dirty="0"/>
              <a:t> and </a:t>
            </a:r>
            <a:r>
              <a:rPr lang="en-US" sz="1600" b="1" dirty="0"/>
              <a:t>orbit types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Used to clearly show categorical differences in success outcomes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Scatter Plots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Analyzed relationship between </a:t>
            </a:r>
            <a:r>
              <a:rPr lang="en-US" sz="1600" b="1" dirty="0"/>
              <a:t>payload mass</a:t>
            </a:r>
            <a:r>
              <a:rPr lang="en-US" sz="1600" dirty="0"/>
              <a:t> and </a:t>
            </a:r>
            <a:r>
              <a:rPr lang="en-US" sz="1600" b="1" dirty="0"/>
              <a:t>landing success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Helped identify trends and threshold effects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Line / Trend Plots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Observed </a:t>
            </a:r>
            <a:r>
              <a:rPr lang="en-US" sz="1600" b="1" dirty="0"/>
              <a:t>success rate changes over time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Highlighted improvements due to booster reuse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Box Plots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Compared payload distributions for </a:t>
            </a:r>
            <a:r>
              <a:rPr lang="en-US" sz="1600" b="1" dirty="0"/>
              <a:t>successful vs failed landings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Identified variability and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Why These Charts: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Enable quick pattern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Clearly compare categorical and numerical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Support feature selection for machine learning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200" b="1" dirty="0"/>
              <a:t>External Reference</a:t>
            </a:r>
            <a:br>
              <a:rPr lang="en-US" sz="1200" dirty="0"/>
            </a:br>
            <a:r>
              <a:rPr lang="en-US" sz="1200" dirty="0"/>
              <a:t>🔗 </a:t>
            </a:r>
            <a:r>
              <a:rPr lang="en-US" sz="1200" dirty="0">
                <a:hlinkClick r:id="rId3"/>
              </a:rPr>
              <a:t>https://github.com/visurarodrigo/SpaceX-Falcon-9-first-stage-Landing-Prediction</a:t>
            </a:r>
            <a:br>
              <a:rPr lang="en-US" sz="1200" dirty="0"/>
            </a:br>
            <a:r>
              <a:rPr lang="en-US" sz="1200" dirty="0"/>
              <a:t>📁 Notebook: </a:t>
            </a:r>
            <a:r>
              <a:rPr lang="en-US" sz="1200" b="1" dirty="0"/>
              <a:t>EDA with </a:t>
            </a:r>
            <a:r>
              <a:rPr lang="en-US" sz="1200" b="1" dirty="0" err="1"/>
              <a:t>visualization.ipynb</a:t>
            </a:r>
            <a:endParaRPr lang="en-US" sz="12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C221B9-CDFA-B3B1-8190-1849E251C88A}"/>
              </a:ext>
            </a:extLst>
          </p:cNvPr>
          <p:cNvSpPr txBox="1"/>
          <p:nvPr/>
        </p:nvSpPr>
        <p:spPr>
          <a:xfrm>
            <a:off x="770011" y="1615858"/>
            <a:ext cx="10515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SQL Queries Performed: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Retrieved </a:t>
            </a:r>
            <a:r>
              <a:rPr lang="en-US" b="1" dirty="0"/>
              <a:t>total number of launches</a:t>
            </a:r>
            <a:r>
              <a:rPr lang="en-US" dirty="0"/>
              <a:t> and </a:t>
            </a:r>
            <a:r>
              <a:rPr lang="en-US" b="1" dirty="0"/>
              <a:t>successful landings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Calculated </a:t>
            </a:r>
            <a:r>
              <a:rPr lang="en-US" b="1" dirty="0"/>
              <a:t>landing success rates by launch site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Analyzed </a:t>
            </a:r>
            <a:r>
              <a:rPr lang="en-US" b="1" dirty="0"/>
              <a:t>payload mass distribution</a:t>
            </a:r>
            <a:r>
              <a:rPr lang="en-US" dirty="0"/>
              <a:t> for successful vs failed landings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Counted launches by </a:t>
            </a:r>
            <a:r>
              <a:rPr lang="en-US" b="1" dirty="0"/>
              <a:t>orbit type</a:t>
            </a:r>
            <a:r>
              <a:rPr lang="en-US" dirty="0"/>
              <a:t> and </a:t>
            </a:r>
            <a:r>
              <a:rPr lang="en-US" b="1" dirty="0"/>
              <a:t>mission outcome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launch sites with </a:t>
            </a:r>
            <a:r>
              <a:rPr lang="en-US" b="1" dirty="0"/>
              <a:t>highest booster recovery success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Filtered records based on </a:t>
            </a:r>
            <a:r>
              <a:rPr lang="en-US" b="1" dirty="0"/>
              <a:t>specific conditions</a:t>
            </a:r>
            <a:r>
              <a:rPr lang="en-US" dirty="0"/>
              <a:t> (e.g., heavy payloads, reused boosters)</a:t>
            </a:r>
          </a:p>
          <a:p>
            <a:endParaRPr lang="en-US" dirty="0"/>
          </a:p>
          <a:p>
            <a:r>
              <a:rPr lang="en-US" b="1" dirty="0"/>
              <a:t>Purpose of SQL Analysis: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Validate patterns observed in visual 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 efficient aggregation and filtering on structured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data-driven feature selection for ML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External Reference</a:t>
            </a:r>
            <a:br>
              <a:rPr lang="en-US" dirty="0"/>
            </a:br>
            <a:r>
              <a:rPr lang="en-US" dirty="0"/>
              <a:t>🔗 </a:t>
            </a:r>
            <a:r>
              <a:rPr lang="en-US" dirty="0">
                <a:hlinkClick r:id="rId3"/>
              </a:rPr>
              <a:t>https://github.com/visurarodrigo/SpaceX-Falcon-9-first-stage-Landing-Prediction</a:t>
            </a:r>
            <a:br>
              <a:rPr lang="en-US" dirty="0"/>
            </a:br>
            <a:r>
              <a:rPr lang="en-US" dirty="0"/>
              <a:t>📁 Notebook: </a:t>
            </a:r>
            <a:r>
              <a:rPr lang="en-US" b="1" dirty="0"/>
              <a:t>EDA with </a:t>
            </a:r>
            <a:r>
              <a:rPr lang="en-US" b="1" dirty="0" err="1"/>
              <a:t>SQL.ipynb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A4ACA5-FA6F-F930-1264-8F863894835D}"/>
              </a:ext>
            </a:extLst>
          </p:cNvPr>
          <p:cNvSpPr txBox="1"/>
          <p:nvPr/>
        </p:nvSpPr>
        <p:spPr>
          <a:xfrm>
            <a:off x="613775" y="1291141"/>
            <a:ext cx="992061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Map Objects Added: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Markers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Plotted </a:t>
            </a:r>
            <a:r>
              <a:rPr lang="en-US" b="1" dirty="0"/>
              <a:t>SpaceX launch sites</a:t>
            </a:r>
            <a:r>
              <a:rPr lang="en-US" dirty="0"/>
              <a:t> on the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Circle Markers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Visualized </a:t>
            </a:r>
            <a:r>
              <a:rPr lang="en-US" b="1" dirty="0"/>
              <a:t>landing success and failure</a:t>
            </a:r>
            <a:r>
              <a:rPr lang="en-US" dirty="0"/>
              <a:t> with color-coded circles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Lines / Distance Indicators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Displayed distances between </a:t>
            </a:r>
            <a:r>
              <a:rPr lang="en-US" b="1" dirty="0"/>
              <a:t>launch sites and nearby locations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Tooltips &amp; Popups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Provided detailed launch information on user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Why These Objects Were Used: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Markers help </a:t>
            </a:r>
            <a:r>
              <a:rPr lang="en-US" b="1" dirty="0"/>
              <a:t>identify exact launch site locations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Circle markers show </a:t>
            </a:r>
            <a:r>
              <a:rPr lang="en-US" b="1" dirty="0"/>
              <a:t>landing outcomes and relative frequency</a:t>
            </a:r>
            <a:r>
              <a:rPr lang="en-US" dirty="0"/>
              <a:t> visually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Lines assist in understanding </a:t>
            </a:r>
            <a:r>
              <a:rPr lang="en-US" b="1" dirty="0"/>
              <a:t>geographical proximity and safety constraints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popups enhance </a:t>
            </a:r>
            <a:r>
              <a:rPr lang="en-US" b="1" dirty="0"/>
              <a:t>user exploration and insight discovery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Outcome: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Enabled </a:t>
            </a:r>
            <a:r>
              <a:rPr lang="en-US" b="1" dirty="0"/>
              <a:t>geospatial analysis</a:t>
            </a:r>
            <a:r>
              <a:rPr lang="en-US" dirty="0"/>
              <a:t> of landing success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Supported visual decision-making using location-based patterns</a:t>
            </a:r>
          </a:p>
          <a:p>
            <a:r>
              <a:rPr lang="en-US" b="1" dirty="0"/>
              <a:t>External Reference (GitHub – Peer Review):</a:t>
            </a:r>
            <a:br>
              <a:rPr lang="en-US" dirty="0"/>
            </a:br>
            <a:r>
              <a:rPr lang="en-US" dirty="0"/>
              <a:t>🔗 </a:t>
            </a:r>
            <a:r>
              <a:rPr lang="en-US" dirty="0">
                <a:hlinkClick r:id="rId3"/>
              </a:rPr>
              <a:t>https://github.com/visurarodrigo/SpaceX-Falcon-9-first-stage-Landing-Prediction</a:t>
            </a:r>
            <a:br>
              <a:rPr lang="en-US" dirty="0"/>
            </a:br>
            <a:r>
              <a:rPr lang="en-US" dirty="0"/>
              <a:t>📁 Notebook: </a:t>
            </a:r>
            <a:r>
              <a:rPr lang="en-US" b="1" dirty="0"/>
              <a:t>Interactive Visual Analytics with </a:t>
            </a:r>
            <a:r>
              <a:rPr lang="en-US" b="1" dirty="0" err="1"/>
              <a:t>Folium.ipynb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121B9A-AC56-A88F-280F-AF76D2859DEA}"/>
              </a:ext>
            </a:extLst>
          </p:cNvPr>
          <p:cNvSpPr txBox="1"/>
          <p:nvPr/>
        </p:nvSpPr>
        <p:spPr>
          <a:xfrm>
            <a:off x="551145" y="1327759"/>
            <a:ext cx="8120108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Plots &amp; Interactions Added: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Dropdown Menu (Launch Site Filter)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Allows users to select a specific launch site or view all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Pie Chart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Displays </a:t>
            </a:r>
            <a:r>
              <a:rPr lang="en-US" b="1" dirty="0"/>
              <a:t>landing success vs failure</a:t>
            </a:r>
            <a:r>
              <a:rPr lang="en-US" dirty="0"/>
              <a:t> for selected launch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Payload Range Slider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Enables filtering launches by </a:t>
            </a:r>
            <a:r>
              <a:rPr lang="en-US" b="1" dirty="0"/>
              <a:t>payload mass range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Scatter Plot (Payload vs Landing Outcome)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Shows relationship between payload mass and landing success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Why These Plots &amp; Interactions: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Dropdowns provide </a:t>
            </a:r>
            <a:r>
              <a:rPr lang="en-US" b="1" dirty="0"/>
              <a:t>dynamic filtering</a:t>
            </a:r>
            <a:r>
              <a:rPr lang="en-US" dirty="0"/>
              <a:t> for focused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Pie chart gives a </a:t>
            </a:r>
            <a:r>
              <a:rPr lang="en-US" b="1" dirty="0"/>
              <a:t>quick overview of success rates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Range slider supports </a:t>
            </a:r>
            <a:r>
              <a:rPr lang="en-US" b="1" dirty="0"/>
              <a:t>interactive data exploration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Scatter plot reveals </a:t>
            </a:r>
            <a:r>
              <a:rPr lang="en-US" b="1" dirty="0"/>
              <a:t>payload impact on landing success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Outcome: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</a:t>
            </a:r>
            <a:r>
              <a:rPr lang="en-US" b="1" dirty="0"/>
              <a:t>real-time interactive analysis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</a:t>
            </a:r>
            <a:r>
              <a:rPr lang="en-US" b="1" dirty="0"/>
              <a:t>data-driven decision-making</a:t>
            </a:r>
          </a:p>
          <a:p>
            <a:r>
              <a:rPr lang="en-US" b="1" dirty="0"/>
              <a:t>External Reference (GitHub – Peer Review):</a:t>
            </a:r>
            <a:br>
              <a:rPr lang="en-US" dirty="0"/>
            </a:br>
            <a:r>
              <a:rPr lang="en-US" dirty="0"/>
              <a:t>🔗 </a:t>
            </a:r>
            <a:r>
              <a:rPr lang="en-US" dirty="0">
                <a:hlinkClick r:id="rId3"/>
              </a:rPr>
              <a:t>https://github.com/visurarodrigo/SpaceX-Falcon-9-first-stage-Landing-Prediction</a:t>
            </a:r>
            <a:br>
              <a:rPr lang="en-US" dirty="0"/>
            </a:br>
            <a:r>
              <a:rPr lang="en-US" dirty="0"/>
              <a:t>📁 File: </a:t>
            </a:r>
            <a:r>
              <a:rPr lang="en-US" b="1" dirty="0"/>
              <a:t>spacex-dash-app.py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D6E4B-57E0-A075-7F42-8E407FB59598}"/>
              </a:ext>
            </a:extLst>
          </p:cNvPr>
          <p:cNvSpPr txBox="1"/>
          <p:nvPr/>
        </p:nvSpPr>
        <p:spPr>
          <a:xfrm>
            <a:off x="281496" y="1321682"/>
            <a:ext cx="82377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Model Development Process: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Defined </a:t>
            </a:r>
            <a:r>
              <a:rPr lang="en-US" b="1"/>
              <a:t>binary target variable</a:t>
            </a:r>
            <a:r>
              <a:rPr lang="en-US"/>
              <a:t>: First-stage landing (Success / Failure)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Selected key features: </a:t>
            </a:r>
            <a:r>
              <a:rPr lang="en-US" b="1"/>
              <a:t>Launch site, orbit type, payload mass, grid fins, landing legs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Split data into </a:t>
            </a:r>
            <a:r>
              <a:rPr lang="en-US" b="1"/>
              <a:t>training and test sets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Trained multiple </a:t>
            </a:r>
            <a:r>
              <a:rPr lang="en-US" b="1"/>
              <a:t>classification models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Logistic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Support Vector Machine (SVM)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Decision Tree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K-Nearest Neighbors (KNN)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Model Evaluation &amp; Improvement: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Evaluated models using </a:t>
            </a:r>
            <a:r>
              <a:rPr lang="en-US" b="1"/>
              <a:t>accuracy, confusion matrix, precision, and recall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Tuned hyperparameters to improve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Compared models to identify </a:t>
            </a:r>
            <a:r>
              <a:rPr lang="en-US" b="1"/>
              <a:t>best generalization on test data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Best Performing Model: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Support Vector Machine (SVM)</a:t>
            </a:r>
            <a:r>
              <a:rPr lang="en-US"/>
              <a:t> achieved the highest test accuracy (~85%)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283B0-8B93-50D9-B04D-842BBCB509A0}"/>
              </a:ext>
            </a:extLst>
          </p:cNvPr>
          <p:cNvSpPr txBox="1"/>
          <p:nvPr/>
        </p:nvSpPr>
        <p:spPr>
          <a:xfrm>
            <a:off x="8706973" y="1637233"/>
            <a:ext cx="320353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[Clean &amp; Encoded Data]</a:t>
            </a:r>
          </a:p>
          <a:p>
            <a:r>
              <a:rPr lang="en-US"/>
              <a:t>          ↓</a:t>
            </a:r>
          </a:p>
          <a:p>
            <a:r>
              <a:rPr lang="en-US"/>
              <a:t>[Feature Selection]</a:t>
            </a:r>
          </a:p>
          <a:p>
            <a:r>
              <a:rPr lang="en-US"/>
              <a:t>          ↓</a:t>
            </a:r>
          </a:p>
          <a:p>
            <a:r>
              <a:rPr lang="en-US"/>
              <a:t>[Train / Test Split]</a:t>
            </a:r>
          </a:p>
          <a:p>
            <a:r>
              <a:rPr lang="en-US"/>
              <a:t>          ↓</a:t>
            </a:r>
          </a:p>
          <a:p>
            <a:r>
              <a:rPr lang="en-US"/>
              <a:t>[Train Multiple Models]</a:t>
            </a:r>
          </a:p>
          <a:p>
            <a:r>
              <a:rPr lang="en-US"/>
              <a:t>          ↓</a:t>
            </a:r>
          </a:p>
          <a:p>
            <a:r>
              <a:rPr lang="en-US"/>
              <a:t>[Hyperparameter Tuning]</a:t>
            </a:r>
          </a:p>
          <a:p>
            <a:r>
              <a:rPr lang="en-US"/>
              <a:t>          ↓</a:t>
            </a:r>
          </a:p>
          <a:p>
            <a:r>
              <a:rPr lang="en-US"/>
              <a:t>[Model Evaluation]</a:t>
            </a:r>
          </a:p>
          <a:p>
            <a:r>
              <a:rPr lang="en-US"/>
              <a:t>          ↓</a:t>
            </a:r>
          </a:p>
          <a:p>
            <a:r>
              <a:rPr lang="en-US"/>
              <a:t>[Best Model Selection (SVM)]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E9AAD4-E849-5022-5A30-12AFFC5F8028}"/>
              </a:ext>
            </a:extLst>
          </p:cNvPr>
          <p:cNvSpPr txBox="1"/>
          <p:nvPr/>
        </p:nvSpPr>
        <p:spPr>
          <a:xfrm>
            <a:off x="430273" y="5536318"/>
            <a:ext cx="6093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External Reference (GitHub – Peer Review):</a:t>
            </a:r>
            <a:br>
              <a:rPr lang="en-US" dirty="0"/>
            </a:br>
            <a:r>
              <a:rPr lang="en-US" dirty="0"/>
              <a:t>🔗 </a:t>
            </a:r>
            <a:r>
              <a:rPr lang="en-US" dirty="0">
                <a:hlinkClick r:id="rId3"/>
              </a:rPr>
              <a:t>https://github.com/visurarodrigo/SpaceX-Falcon-9-first-stage-Landing-Prediction</a:t>
            </a:r>
            <a:br>
              <a:rPr lang="en-US" dirty="0"/>
            </a:br>
            <a:r>
              <a:rPr lang="en-US" dirty="0"/>
              <a:t>📁 Notebook: </a:t>
            </a:r>
            <a:r>
              <a:rPr lang="en-US" b="1" dirty="0"/>
              <a:t>Prediction </a:t>
            </a:r>
            <a:r>
              <a:rPr lang="en-US" b="1" dirty="0" err="1"/>
              <a:t>ML.ipynb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5F4B08-5ECA-90C5-4B78-A3D7646CA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266" y="1463959"/>
            <a:ext cx="4118609" cy="32333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FEE80D-9C0D-3C88-29FD-F5FC5F9023A4}"/>
              </a:ext>
            </a:extLst>
          </p:cNvPr>
          <p:cNvSpPr txBox="1"/>
          <p:nvPr/>
        </p:nvSpPr>
        <p:spPr>
          <a:xfrm>
            <a:off x="1352811" y="4647156"/>
            <a:ext cx="128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EDA Results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95C154-E8E3-3D3F-8A09-D28EE32B78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229" y="154890"/>
            <a:ext cx="4907705" cy="30635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BADF1B-654C-AA80-680C-503C62BC706C}"/>
              </a:ext>
            </a:extLst>
          </p:cNvPr>
          <p:cNvSpPr txBox="1"/>
          <p:nvPr/>
        </p:nvSpPr>
        <p:spPr>
          <a:xfrm>
            <a:off x="5788363" y="3187304"/>
            <a:ext cx="2619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Predictive analysis Results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E411AB-6D15-3CA3-5E60-A15B06E25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4229" y="3444646"/>
            <a:ext cx="7281797" cy="314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8E9A3C-16D7-34F9-272E-F4A6BB49A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4497"/>
            <a:ext cx="12192000" cy="238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6E45C8-D46C-F478-1446-6C2A6E11B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4497"/>
            <a:ext cx="12192000" cy="238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9DE0AC-2916-C2A8-92EE-60762DCB0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589"/>
            <a:ext cx="12192000" cy="239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3ADE6F-99A4-A11E-AF7C-C2EC82130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589"/>
            <a:ext cx="12192000" cy="239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3C6606-6C9B-1892-7DCE-2A2479253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408813"/>
            <a:ext cx="7143750" cy="473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b="1" dirty="0"/>
              <a:t>Query Result (Unique Launch Sites):</a:t>
            </a:r>
            <a:endParaRPr lang="en-US" sz="2400" dirty="0"/>
          </a:p>
          <a:p>
            <a:r>
              <a:rPr lang="en-US" sz="2400" b="1" dirty="0"/>
              <a:t>CCAFS LC-40</a:t>
            </a:r>
            <a:r>
              <a:rPr lang="en-US" sz="2400" dirty="0"/>
              <a:t> (Cape Canaveral Air Force Station)</a:t>
            </a:r>
          </a:p>
          <a:p>
            <a:r>
              <a:rPr lang="en-US" sz="2400" b="1" dirty="0"/>
              <a:t>KSC LC-39A</a:t>
            </a:r>
            <a:r>
              <a:rPr lang="en-US" sz="2400" dirty="0"/>
              <a:t> (Kennedy Space Center)</a:t>
            </a:r>
          </a:p>
          <a:p>
            <a:r>
              <a:rPr lang="en-US" sz="2400" b="1" dirty="0"/>
              <a:t>VAFB SLC-4E</a:t>
            </a:r>
            <a:r>
              <a:rPr lang="en-US" sz="2400" dirty="0"/>
              <a:t> (Vandenberg Air Force Base)</a:t>
            </a:r>
          </a:p>
          <a:p>
            <a:r>
              <a:rPr lang="en-US" sz="2400" b="1" dirty="0"/>
              <a:t>Short Explanation:</a:t>
            </a:r>
            <a:br>
              <a:rPr lang="en-US" sz="2400" dirty="0"/>
            </a:br>
            <a:r>
              <a:rPr lang="en-US" sz="2400" dirty="0"/>
              <a:t>The SQL query used </a:t>
            </a:r>
            <a:r>
              <a:rPr lang="en-US" dirty="0"/>
              <a:t>SELECT DISTINCT </a:t>
            </a:r>
            <a:r>
              <a:rPr lang="en-US" dirty="0" err="1"/>
              <a:t>Launch_Site</a:t>
            </a:r>
            <a:r>
              <a:rPr lang="en-US" sz="2400" dirty="0"/>
              <a:t> to extract </a:t>
            </a:r>
            <a:r>
              <a:rPr lang="en-US" sz="2400" b="1" dirty="0"/>
              <a:t>unique values</a:t>
            </a:r>
            <a:r>
              <a:rPr lang="en-US" sz="2400" dirty="0"/>
              <a:t> from the launch site column.</a:t>
            </a:r>
            <a:br>
              <a:rPr lang="en-US" sz="2400" dirty="0"/>
            </a:br>
            <a:r>
              <a:rPr lang="en-US" sz="2400" dirty="0"/>
              <a:t>The result shows that SpaceX Falcon 9 launches in this dataset were conducted from </a:t>
            </a:r>
            <a:r>
              <a:rPr lang="en-US" sz="2400" b="1" dirty="0"/>
              <a:t>three distinct launch sites</a:t>
            </a:r>
            <a:r>
              <a:rPr lang="en-US" sz="2400" dirty="0"/>
              <a:t>, covering both </a:t>
            </a:r>
            <a:r>
              <a:rPr lang="en-US" sz="2400" b="1" dirty="0"/>
              <a:t>East Coast</a:t>
            </a:r>
            <a:r>
              <a:rPr lang="en-US" sz="2400" dirty="0"/>
              <a:t> (Florida) and </a:t>
            </a:r>
            <a:r>
              <a:rPr lang="en-US" sz="2400" b="1" dirty="0"/>
              <a:t>West Coast</a:t>
            </a:r>
            <a:r>
              <a:rPr lang="en-US" sz="2400" dirty="0"/>
              <a:t> (California) operations.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DAE5B-2798-033C-CC2F-C99D1DCB3FAC}"/>
              </a:ext>
            </a:extLst>
          </p:cNvPr>
          <p:cNvSpPr txBox="1"/>
          <p:nvPr/>
        </p:nvSpPr>
        <p:spPr>
          <a:xfrm>
            <a:off x="926925" y="1540701"/>
            <a:ext cx="1035868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Query Result (First 5 Records):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Site: </a:t>
            </a:r>
            <a:r>
              <a:rPr lang="en-US" b="1" dirty="0"/>
              <a:t>CCAFS LC-40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Site: </a:t>
            </a:r>
            <a:r>
              <a:rPr lang="en-US" b="1" dirty="0"/>
              <a:t>CCAFS LC-40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Site: </a:t>
            </a:r>
            <a:r>
              <a:rPr lang="en-US" b="1" dirty="0"/>
              <a:t>CCAFS LC-40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Site: </a:t>
            </a:r>
            <a:r>
              <a:rPr lang="en-US" b="1" dirty="0"/>
              <a:t>CCAFS LC-40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Site: </a:t>
            </a:r>
            <a:r>
              <a:rPr lang="en-US" b="1" dirty="0"/>
              <a:t>CCAFS LC-40</a:t>
            </a:r>
            <a:endParaRPr lang="en-US" dirty="0"/>
          </a:p>
          <a:p>
            <a:pPr>
              <a:buNone/>
            </a:pPr>
            <a:r>
              <a:rPr lang="en-US" b="1" dirty="0"/>
              <a:t>Short Explanation:</a:t>
            </a:r>
            <a:br>
              <a:rPr lang="en-US" dirty="0"/>
            </a:br>
            <a:r>
              <a:rPr lang="en-US" dirty="0"/>
              <a:t>This result was obtained using an SQL query with the </a:t>
            </a:r>
            <a:r>
              <a:rPr lang="en-US" dirty="0">
                <a:latin typeface="Courier New" panose="02070309020205020404" pitchFamily="49" charset="0"/>
              </a:rPr>
              <a:t>LIKE 'CCA%'</a:t>
            </a:r>
            <a:r>
              <a:rPr lang="en-US" dirty="0"/>
              <a:t> condition to filter launch sites that </a:t>
            </a:r>
            <a:r>
              <a:rPr lang="en-US" b="1" dirty="0"/>
              <a:t>begin with “CCA”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The query returns </a:t>
            </a:r>
            <a:r>
              <a:rPr lang="en-US" b="1" dirty="0"/>
              <a:t>five launch records from Cape Canaveral Air Force Station (CCAFS LC-40)</a:t>
            </a:r>
            <a:r>
              <a:rPr lang="en-US" dirty="0"/>
              <a:t>, confirming that this site is frequently used in the dataset for Falcon 9 launches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2400" b="1" dirty="0"/>
              <a:t>Total Payload Mass:</a:t>
            </a:r>
            <a:r>
              <a:rPr lang="en-US" sz="2400" dirty="0"/>
              <a:t> 2,218 kg</a:t>
            </a:r>
          </a:p>
          <a:p>
            <a:r>
              <a:rPr lang="en-US" sz="2400" b="1" dirty="0"/>
              <a:t>SQL Query Used:</a:t>
            </a:r>
            <a:endParaRPr lang="en-US" sz="2400" dirty="0"/>
          </a:p>
          <a:p>
            <a:r>
              <a:rPr lang="en-US" dirty="0"/>
              <a:t>SELECT SUM(</a:t>
            </a:r>
            <a:r>
              <a:rPr lang="en-US" dirty="0" err="1"/>
              <a:t>PayloadMass</a:t>
            </a:r>
            <a:r>
              <a:rPr lang="en-US" dirty="0"/>
              <a:t>) AS </a:t>
            </a:r>
            <a:r>
              <a:rPr lang="en-US" dirty="0" err="1"/>
              <a:t>Total_Payload</a:t>
            </a:r>
            <a:endParaRPr lang="en-US" dirty="0"/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Customer = 'NASA';</a:t>
            </a:r>
          </a:p>
          <a:p>
            <a:r>
              <a:rPr lang="en-US" sz="2400" b="1" dirty="0"/>
              <a:t>Short Explanation:</a:t>
            </a:r>
            <a:endParaRPr lang="en-US" sz="2400" dirty="0"/>
          </a:p>
          <a:p>
            <a:r>
              <a:rPr lang="en-US" sz="2400" dirty="0"/>
              <a:t>The query sums the </a:t>
            </a:r>
            <a:r>
              <a:rPr lang="en-US" dirty="0" err="1"/>
              <a:t>PayloadMass</a:t>
            </a:r>
            <a:r>
              <a:rPr lang="en-US" sz="2400" dirty="0"/>
              <a:t> for all launches where the </a:t>
            </a:r>
            <a:r>
              <a:rPr lang="en-US" dirty="0"/>
              <a:t>Customer</a:t>
            </a:r>
            <a:r>
              <a:rPr lang="en-US" sz="2400" dirty="0"/>
              <a:t> is </a:t>
            </a:r>
            <a:r>
              <a:rPr lang="en-US" sz="2400" b="1" dirty="0"/>
              <a:t>NASA</a:t>
            </a:r>
            <a:r>
              <a:rPr lang="en-US" sz="2400" dirty="0"/>
              <a:t>.</a:t>
            </a:r>
          </a:p>
          <a:p>
            <a:r>
              <a:rPr lang="en-US" sz="2400" dirty="0"/>
              <a:t>The result shows that boosters launched for NASA missions in the dataset carried a </a:t>
            </a:r>
            <a:r>
              <a:rPr lang="en-US" sz="2400" b="1" dirty="0"/>
              <a:t>total payload of 2,218 kg</a:t>
            </a:r>
            <a:r>
              <a:rPr lang="en-US" sz="2400" dirty="0"/>
              <a:t>.</a:t>
            </a:r>
          </a:p>
          <a:p>
            <a:r>
              <a:rPr lang="en-US" sz="2400" dirty="0"/>
              <a:t>This helps understand the </a:t>
            </a:r>
            <a:r>
              <a:rPr lang="en-US" sz="2400" b="1" dirty="0"/>
              <a:t>contribution of NASA missions</a:t>
            </a:r>
            <a:r>
              <a:rPr lang="en-US" sz="2400" dirty="0"/>
              <a:t> to overall payload delivery in Falcon 9 operations.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2400" b="1" dirty="0"/>
              <a:t>Average Payload Mass:</a:t>
            </a:r>
            <a:r>
              <a:rPr lang="en-US" sz="2400" dirty="0"/>
              <a:t> 2,866 kg</a:t>
            </a:r>
          </a:p>
          <a:p>
            <a:r>
              <a:rPr lang="en-US" sz="2400" b="1" dirty="0"/>
              <a:t>SQL Query Used:</a:t>
            </a:r>
            <a:endParaRPr lang="en-US" sz="2400" dirty="0"/>
          </a:p>
          <a:p>
            <a:r>
              <a:rPr lang="en-US" dirty="0"/>
              <a:t>SELECT AVG(</a:t>
            </a:r>
            <a:r>
              <a:rPr lang="en-US" dirty="0" err="1"/>
              <a:t>PayloadMass</a:t>
            </a:r>
            <a:r>
              <a:rPr lang="en-US" dirty="0"/>
              <a:t>) AS </a:t>
            </a:r>
            <a:r>
              <a:rPr lang="en-US" dirty="0" err="1"/>
              <a:t>Avg_Payload</a:t>
            </a:r>
            <a:endParaRPr lang="en-US" dirty="0"/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</a:t>
            </a:r>
            <a:r>
              <a:rPr lang="en-US" dirty="0" err="1"/>
              <a:t>BoosterVersion</a:t>
            </a:r>
            <a:r>
              <a:rPr lang="en-US" dirty="0"/>
              <a:t> = 'F9 v1.1';</a:t>
            </a:r>
          </a:p>
          <a:p>
            <a:r>
              <a:rPr lang="en-US" sz="2400" b="1" dirty="0"/>
              <a:t>Short Explanation:</a:t>
            </a:r>
            <a:endParaRPr lang="en-US" sz="2400" dirty="0"/>
          </a:p>
          <a:p>
            <a:r>
              <a:rPr lang="en-US" sz="2400" dirty="0"/>
              <a:t>This query calculates the </a:t>
            </a:r>
            <a:r>
              <a:rPr lang="en-US" sz="2400" b="1" dirty="0"/>
              <a:t>average payload mass</a:t>
            </a:r>
            <a:r>
              <a:rPr lang="en-US" sz="2400" dirty="0"/>
              <a:t> for all launches using the </a:t>
            </a:r>
            <a:r>
              <a:rPr lang="en-US" sz="2400" b="1" dirty="0"/>
              <a:t>F9 v1.1 booster version</a:t>
            </a:r>
            <a:r>
              <a:rPr lang="en-US" sz="2400" dirty="0"/>
              <a:t>.</a:t>
            </a:r>
          </a:p>
          <a:p>
            <a:r>
              <a:rPr lang="en-US" sz="2400" dirty="0"/>
              <a:t>The result indicates that launches with F9 v1.1 carried an </a:t>
            </a:r>
            <a:r>
              <a:rPr lang="en-US" sz="2400" b="1" dirty="0"/>
              <a:t>average of 2,866 kg</a:t>
            </a:r>
            <a:r>
              <a:rPr lang="en-US" sz="2400" dirty="0"/>
              <a:t> of payload.</a:t>
            </a:r>
          </a:p>
          <a:p>
            <a:r>
              <a:rPr lang="en-US" sz="2400" dirty="0"/>
              <a:t>This helps analyze the </a:t>
            </a:r>
            <a:r>
              <a:rPr lang="en-US" sz="2400" b="1" dirty="0"/>
              <a:t>performance and capacity of the F9 v1.1 booster</a:t>
            </a:r>
            <a:r>
              <a:rPr lang="en-US" sz="2400" dirty="0"/>
              <a:t> compared to other 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sz="2400" b="1" dirty="0"/>
              <a:t>Date:</a:t>
            </a:r>
            <a:r>
              <a:rPr lang="en-US" sz="2400" dirty="0"/>
              <a:t> 2015-12-21</a:t>
            </a:r>
          </a:p>
          <a:p>
            <a:r>
              <a:rPr lang="en-US" sz="2400" b="1" dirty="0"/>
              <a:t>SQL Query Used:</a:t>
            </a:r>
            <a:endParaRPr lang="en-US" sz="2400" dirty="0"/>
          </a:p>
          <a:p>
            <a:r>
              <a:rPr lang="en-US" dirty="0"/>
              <a:t>SELECT MIN(Date)</a:t>
            </a:r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</a:t>
            </a:r>
            <a:r>
              <a:rPr lang="en-US" dirty="0" err="1"/>
              <a:t>LandingOutcome</a:t>
            </a:r>
            <a:r>
              <a:rPr lang="en-US" dirty="0"/>
              <a:t> = 'Success (ground pad)';</a:t>
            </a:r>
          </a:p>
          <a:p>
            <a:r>
              <a:rPr lang="en-US" sz="2400" b="1" dirty="0"/>
              <a:t>Short Explanation:</a:t>
            </a:r>
            <a:endParaRPr lang="en-US" sz="2400" dirty="0"/>
          </a:p>
          <a:p>
            <a:r>
              <a:rPr lang="en-US" sz="2400" dirty="0"/>
              <a:t>The query finds the </a:t>
            </a:r>
            <a:r>
              <a:rPr lang="en-US" sz="2400" b="1" dirty="0"/>
              <a:t>earliest launch date</a:t>
            </a:r>
            <a:r>
              <a:rPr lang="en-US" sz="2400" dirty="0"/>
              <a:t> where the landing outcome was </a:t>
            </a:r>
            <a:r>
              <a:rPr lang="en-US" sz="2400" b="1" dirty="0"/>
              <a:t>successful on a ground pad</a:t>
            </a:r>
            <a:r>
              <a:rPr lang="en-US" sz="2400" dirty="0"/>
              <a:t>.</a:t>
            </a:r>
          </a:p>
          <a:p>
            <a:r>
              <a:rPr lang="en-US" sz="2400" dirty="0"/>
              <a:t>The result shows that the </a:t>
            </a:r>
            <a:r>
              <a:rPr lang="en-US" sz="2400" b="1" dirty="0"/>
              <a:t>first successful ground pad landing</a:t>
            </a:r>
            <a:r>
              <a:rPr lang="en-US" sz="2400" dirty="0"/>
              <a:t> of a Falcon 9 booster occurred on </a:t>
            </a:r>
            <a:r>
              <a:rPr lang="en-US" sz="2400" b="1" dirty="0"/>
              <a:t>December 21, 2015</a:t>
            </a:r>
            <a:r>
              <a:rPr lang="en-US" sz="2400" dirty="0"/>
              <a:t>.</a:t>
            </a:r>
          </a:p>
          <a:p>
            <a:r>
              <a:rPr lang="en-US" sz="2400" dirty="0"/>
              <a:t>This marks a </a:t>
            </a:r>
            <a:r>
              <a:rPr lang="en-US" sz="2400" b="1" dirty="0"/>
              <a:t>significant milestone in SpaceX’s reusable booster program</a:t>
            </a:r>
            <a:r>
              <a:rPr lang="en-US" sz="2400" dirty="0"/>
              <a:t>, demonstrating the ability to land a rocket vertically on a designated pad.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55000" lnSpcReduction="20000"/>
          </a:bodyPr>
          <a:lstStyle/>
          <a:p>
            <a:r>
              <a:rPr lang="en-US" b="1" dirty="0"/>
              <a:t>Booster Names:</a:t>
            </a:r>
            <a:endParaRPr lang="en-US" dirty="0"/>
          </a:p>
          <a:p>
            <a:pPr lvl="1"/>
            <a:r>
              <a:rPr lang="en-US" b="1" dirty="0"/>
              <a:t>F9 B1031.1</a:t>
            </a:r>
            <a:endParaRPr lang="en-US" dirty="0"/>
          </a:p>
          <a:p>
            <a:pPr lvl="1"/>
            <a:r>
              <a:rPr lang="en-US" b="1" dirty="0"/>
              <a:t>F9 B1035.1</a:t>
            </a:r>
            <a:endParaRPr lang="en-US" dirty="0"/>
          </a:p>
          <a:p>
            <a:pPr lvl="1"/>
            <a:r>
              <a:rPr lang="en-US" b="1" dirty="0"/>
              <a:t>F9 B1042.1</a:t>
            </a:r>
            <a:endParaRPr lang="en-US" dirty="0"/>
          </a:p>
          <a:p>
            <a:pPr lvl="1"/>
            <a:r>
              <a:rPr lang="en-US" b="1" dirty="0"/>
              <a:t>F9 B1048.1</a:t>
            </a:r>
            <a:endParaRPr lang="en-US" dirty="0"/>
          </a:p>
          <a:p>
            <a:r>
              <a:rPr lang="en-US" b="1" dirty="0"/>
              <a:t>SQL Query Used: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BoosterVersion</a:t>
            </a:r>
            <a:endParaRPr lang="en-US" dirty="0"/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</a:t>
            </a:r>
            <a:r>
              <a:rPr lang="en-US" dirty="0" err="1"/>
              <a:t>LandingOutcome</a:t>
            </a:r>
            <a:r>
              <a:rPr lang="en-US" dirty="0"/>
              <a:t> = 'Success (drone ship)'</a:t>
            </a:r>
          </a:p>
          <a:p>
            <a:r>
              <a:rPr lang="en-US" dirty="0"/>
              <a:t>  AND </a:t>
            </a:r>
            <a:r>
              <a:rPr lang="en-US" dirty="0" err="1"/>
              <a:t>PayloadMass</a:t>
            </a:r>
            <a:r>
              <a:rPr lang="en-US" dirty="0"/>
              <a:t> &gt; 4000</a:t>
            </a:r>
          </a:p>
          <a:p>
            <a:r>
              <a:rPr lang="en-US" dirty="0"/>
              <a:t>  AND </a:t>
            </a:r>
            <a:r>
              <a:rPr lang="en-US" dirty="0" err="1"/>
              <a:t>PayloadMass</a:t>
            </a:r>
            <a:r>
              <a:rPr lang="en-US" dirty="0"/>
              <a:t> &lt; 6000;</a:t>
            </a:r>
          </a:p>
          <a:p>
            <a:r>
              <a:rPr lang="en-US" b="1" dirty="0"/>
              <a:t>Short Explanation:</a:t>
            </a:r>
            <a:endParaRPr lang="en-US" dirty="0"/>
          </a:p>
          <a:p>
            <a:r>
              <a:rPr lang="en-US" dirty="0"/>
              <a:t>The query filters boosters that </a:t>
            </a:r>
            <a:r>
              <a:rPr lang="en-US" b="1" dirty="0"/>
              <a:t>successfully landed on a drone ship</a:t>
            </a:r>
            <a:r>
              <a:rPr lang="en-US" dirty="0"/>
              <a:t> and had a </a:t>
            </a:r>
            <a:r>
              <a:rPr lang="en-US" b="1" dirty="0"/>
              <a:t>payload mass between 4000 and 6000 kg</a:t>
            </a:r>
            <a:r>
              <a:rPr lang="en-US" dirty="0"/>
              <a:t>.</a:t>
            </a:r>
          </a:p>
          <a:p>
            <a:r>
              <a:rPr lang="en-US" dirty="0"/>
              <a:t>The result lists the </a:t>
            </a:r>
            <a:r>
              <a:rPr lang="en-US" b="1" dirty="0"/>
              <a:t>names of boosters meeting these criteria</a:t>
            </a:r>
            <a:r>
              <a:rPr lang="en-US" dirty="0"/>
              <a:t>, helping identify which boosters handled </a:t>
            </a:r>
            <a:r>
              <a:rPr lang="en-US" b="1" dirty="0"/>
              <a:t>medium-heavy payloads</a:t>
            </a:r>
            <a:r>
              <a:rPr lang="en-US" dirty="0"/>
              <a:t> while achieving </a:t>
            </a:r>
            <a:r>
              <a:rPr lang="en-US" b="1" dirty="0"/>
              <a:t>drone ship recovery</a:t>
            </a:r>
            <a:r>
              <a:rPr lang="en-US" dirty="0"/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AFBE3F-F712-FD44-D38B-336CC7F8B985}"/>
              </a:ext>
            </a:extLst>
          </p:cNvPr>
          <p:cNvSpPr txBox="1"/>
          <p:nvPr/>
        </p:nvSpPr>
        <p:spPr>
          <a:xfrm>
            <a:off x="770010" y="1240077"/>
            <a:ext cx="10315523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Summary of Methodologies: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Collected SpaceX Falcon 9 launch data via </a:t>
            </a:r>
            <a:r>
              <a:rPr lang="en-US" sz="2000" b="1" dirty="0"/>
              <a:t>API</a:t>
            </a:r>
            <a:r>
              <a:rPr lang="en-US" sz="2000" dirty="0"/>
              <a:t> and </a:t>
            </a:r>
            <a:r>
              <a:rPr lang="en-US" sz="2000" b="1" dirty="0"/>
              <a:t>web scraping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Cleaned and processed data; converted categorical features to numeric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Conducted </a:t>
            </a:r>
            <a:r>
              <a:rPr lang="en-US" sz="2000" b="1" dirty="0"/>
              <a:t>EDA</a:t>
            </a:r>
            <a:r>
              <a:rPr lang="en-US" sz="2000" dirty="0"/>
              <a:t> with SQL, visualizations, and geospatial maps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Built </a:t>
            </a:r>
            <a:r>
              <a:rPr lang="en-US" sz="2000" b="1" dirty="0"/>
              <a:t>ML models</a:t>
            </a:r>
            <a:r>
              <a:rPr lang="en-US" sz="2000" dirty="0"/>
              <a:t>: Logistic Regression, SVM, Decision Tree, KNN to predict first-stage landing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Developed an </a:t>
            </a:r>
            <a:r>
              <a:rPr lang="en-US" sz="2000" b="1" dirty="0"/>
              <a:t>interactive Dash dashboard</a:t>
            </a:r>
            <a:r>
              <a:rPr lang="en-US" sz="2000" dirty="0"/>
              <a:t> for dynamic insights and predictions</a:t>
            </a:r>
          </a:p>
          <a:p>
            <a:endParaRPr lang="en-US" sz="2000" dirty="0"/>
          </a:p>
          <a:p>
            <a:r>
              <a:rPr lang="en-US" sz="2000" b="1" dirty="0"/>
              <a:t>Summary of Results: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Best ML model:</a:t>
            </a:r>
            <a:r>
              <a:rPr lang="en-US" sz="2000" dirty="0"/>
              <a:t> SVM (~85% test accuracy)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Key factors affecting landing success:</a:t>
            </a:r>
            <a:r>
              <a:rPr lang="en-US" sz="2000" dirty="0"/>
              <a:t> Launch site, orbit type, payload mass, grid fins, landing legs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Insights from EDA: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Kennedy Space Center → highest landing success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Higher payload → slightly lower success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Reused boosters → higher landing probability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Dashboard:</a:t>
            </a:r>
            <a:r>
              <a:rPr lang="en-US" sz="2000" dirty="0"/>
              <a:t> Interactive visualization for predicted landing probability and feature analysis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Success:</a:t>
            </a:r>
            <a:r>
              <a:rPr lang="en-US" dirty="0"/>
              <a:t> 80</a:t>
            </a:r>
          </a:p>
          <a:p>
            <a:r>
              <a:rPr lang="en-US" b="1" dirty="0"/>
              <a:t>Failure:</a:t>
            </a:r>
            <a:r>
              <a:rPr lang="en-US" dirty="0"/>
              <a:t> 21</a:t>
            </a:r>
          </a:p>
          <a:p>
            <a:r>
              <a:rPr lang="en-US" b="1" dirty="0"/>
              <a:t>SQL Query Used: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MissionOutcome</a:t>
            </a:r>
            <a:r>
              <a:rPr lang="en-US" dirty="0"/>
              <a:t>, COUNT(*) AS Count</a:t>
            </a:r>
          </a:p>
          <a:p>
            <a:r>
              <a:rPr lang="en-US" dirty="0"/>
              <a:t>FROM SPACEXTBL</a:t>
            </a:r>
          </a:p>
          <a:p>
            <a:r>
              <a:rPr lang="en-US" dirty="0"/>
              <a:t>GROUP BY </a:t>
            </a:r>
            <a:r>
              <a:rPr lang="en-US" dirty="0" err="1"/>
              <a:t>MissionOutcome</a:t>
            </a:r>
            <a:r>
              <a:rPr lang="en-US" dirty="0"/>
              <a:t>;</a:t>
            </a:r>
          </a:p>
          <a:p>
            <a:r>
              <a:rPr lang="en-US" b="1" dirty="0"/>
              <a:t>Short Explanation:</a:t>
            </a:r>
            <a:endParaRPr lang="en-US" dirty="0"/>
          </a:p>
          <a:p>
            <a:r>
              <a:rPr lang="en-US" dirty="0"/>
              <a:t>The query counts the number of launches for each </a:t>
            </a:r>
            <a:r>
              <a:rPr lang="en-US" b="1" dirty="0"/>
              <a:t>mission outcome</a:t>
            </a:r>
            <a:r>
              <a:rPr lang="en-US" dirty="0"/>
              <a:t> by grouping the data on </a:t>
            </a:r>
            <a:r>
              <a:rPr lang="en-US" dirty="0" err="1"/>
              <a:t>MissionOutcome</a:t>
            </a:r>
            <a:r>
              <a:rPr lang="en-US" dirty="0"/>
              <a:t>.</a:t>
            </a:r>
          </a:p>
          <a:p>
            <a:r>
              <a:rPr lang="en-US" dirty="0"/>
              <a:t>The result shows that out of all launches in the dataset:</a:t>
            </a:r>
          </a:p>
          <a:p>
            <a:pPr lvl="1"/>
            <a:r>
              <a:rPr lang="en-US" b="1" dirty="0"/>
              <a:t>80 missions were successful</a:t>
            </a:r>
            <a:endParaRPr lang="en-US" dirty="0"/>
          </a:p>
          <a:p>
            <a:pPr lvl="1"/>
            <a:r>
              <a:rPr lang="en-US" b="1" dirty="0"/>
              <a:t>21 missions failed</a:t>
            </a:r>
            <a:endParaRPr lang="en-US" dirty="0"/>
          </a:p>
          <a:p>
            <a:r>
              <a:rPr lang="en-US" dirty="0"/>
              <a:t>This provides a clear overview of the </a:t>
            </a:r>
            <a:r>
              <a:rPr lang="en-US" b="1" dirty="0"/>
              <a:t>overall reliability of Falcon 9 launches</a:t>
            </a:r>
            <a:r>
              <a:rPr lang="en-US" dirty="0"/>
              <a:t> in the dataset.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Booster Names:</a:t>
            </a:r>
            <a:endParaRPr lang="en-US" dirty="0"/>
          </a:p>
          <a:p>
            <a:pPr lvl="1"/>
            <a:r>
              <a:rPr lang="en-US" b="1" dirty="0"/>
              <a:t>F9 B1049.1</a:t>
            </a:r>
            <a:endParaRPr lang="en-US" dirty="0"/>
          </a:p>
          <a:p>
            <a:r>
              <a:rPr lang="en-US" b="1" dirty="0"/>
              <a:t>SQL Query Used: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BoosterVersion</a:t>
            </a:r>
            <a:r>
              <a:rPr lang="en-US" dirty="0"/>
              <a:t>, </a:t>
            </a:r>
            <a:r>
              <a:rPr lang="en-US" dirty="0" err="1"/>
              <a:t>PayloadMass</a:t>
            </a:r>
            <a:endParaRPr lang="en-US" dirty="0"/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</a:t>
            </a:r>
            <a:r>
              <a:rPr lang="en-US" dirty="0" err="1"/>
              <a:t>PayloadMass</a:t>
            </a:r>
            <a:r>
              <a:rPr lang="en-US" dirty="0"/>
              <a:t> = (SELECT MAX(</a:t>
            </a:r>
            <a:r>
              <a:rPr lang="en-US" dirty="0" err="1"/>
              <a:t>PayloadMass</a:t>
            </a:r>
            <a:r>
              <a:rPr lang="en-US" dirty="0"/>
              <a:t>) FROM SPACEXTBL);</a:t>
            </a:r>
          </a:p>
          <a:p>
            <a:r>
              <a:rPr lang="en-US" b="1" dirty="0"/>
              <a:t>Short Explanation:</a:t>
            </a:r>
            <a:endParaRPr lang="en-US" dirty="0"/>
          </a:p>
          <a:p>
            <a:r>
              <a:rPr lang="en-US" dirty="0"/>
              <a:t>The query first finds the </a:t>
            </a:r>
            <a:r>
              <a:rPr lang="en-US" b="1" dirty="0"/>
              <a:t>maximum payload mass</a:t>
            </a:r>
            <a:r>
              <a:rPr lang="en-US" dirty="0"/>
              <a:t> in the dataset and then selects the </a:t>
            </a:r>
            <a:r>
              <a:rPr lang="en-US" b="1" dirty="0"/>
              <a:t>booster(s) that carried it</a:t>
            </a:r>
            <a:r>
              <a:rPr lang="en-US" dirty="0"/>
              <a:t>.</a:t>
            </a:r>
          </a:p>
          <a:p>
            <a:r>
              <a:rPr lang="en-US" dirty="0"/>
              <a:t>The result shows that </a:t>
            </a:r>
            <a:r>
              <a:rPr lang="en-US" b="1" dirty="0"/>
              <a:t>F9 B1049.1</a:t>
            </a:r>
            <a:r>
              <a:rPr lang="en-US" dirty="0"/>
              <a:t> carried the </a:t>
            </a:r>
            <a:r>
              <a:rPr lang="en-US" b="1" dirty="0"/>
              <a:t>heaviest payload</a:t>
            </a:r>
            <a:r>
              <a:rPr lang="en-US" dirty="0"/>
              <a:t> in the dataset.</a:t>
            </a:r>
          </a:p>
          <a:p>
            <a:r>
              <a:rPr lang="en-US" dirty="0"/>
              <a:t>This helps identify which booster handled </a:t>
            </a:r>
            <a:r>
              <a:rPr lang="en-US" b="1" dirty="0"/>
              <a:t>peak payload missions</a:t>
            </a:r>
            <a:r>
              <a:rPr lang="en-US" dirty="0"/>
              <a:t>, useful for analyzing booster performance and capability.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b="1" dirty="0"/>
              <a:t>SQL Query Used: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BoosterVersion</a:t>
            </a:r>
            <a:r>
              <a:rPr lang="en-US" dirty="0"/>
              <a:t>, </a:t>
            </a:r>
            <a:r>
              <a:rPr lang="en-US" dirty="0" err="1"/>
              <a:t>LaunchSite</a:t>
            </a:r>
            <a:r>
              <a:rPr lang="en-US" dirty="0"/>
              <a:t>, </a:t>
            </a:r>
            <a:r>
              <a:rPr lang="en-US" dirty="0" err="1"/>
              <a:t>LandingOutcome</a:t>
            </a:r>
            <a:endParaRPr lang="en-US" dirty="0"/>
          </a:p>
          <a:p>
            <a:r>
              <a:rPr lang="en-US" dirty="0"/>
              <a:t>FROM SPACEXTBL</a:t>
            </a:r>
          </a:p>
          <a:p>
            <a:r>
              <a:rPr lang="en-US" dirty="0"/>
              <a:t>WHERE </a:t>
            </a:r>
            <a:r>
              <a:rPr lang="en-US" dirty="0" err="1"/>
              <a:t>LandingOutcome</a:t>
            </a:r>
            <a:r>
              <a:rPr lang="en-US" dirty="0"/>
              <a:t> = 'Failure (drone ship)'</a:t>
            </a:r>
          </a:p>
          <a:p>
            <a:r>
              <a:rPr lang="en-US" dirty="0"/>
              <a:t>  AND YEAR(Date) = 2015;</a:t>
            </a:r>
          </a:p>
          <a:p>
            <a:r>
              <a:rPr lang="en-US" b="1" dirty="0"/>
              <a:t>Short Explanation:</a:t>
            </a:r>
            <a:endParaRPr lang="en-US" dirty="0"/>
          </a:p>
          <a:p>
            <a:r>
              <a:rPr lang="en-US" dirty="0"/>
              <a:t>The query filters </a:t>
            </a:r>
            <a:r>
              <a:rPr lang="en-US" b="1" dirty="0"/>
              <a:t>drone ship landing failures</a:t>
            </a:r>
            <a:r>
              <a:rPr lang="en-US" dirty="0"/>
              <a:t> that occurred in </a:t>
            </a:r>
            <a:r>
              <a:rPr lang="en-US" b="1" dirty="0"/>
              <a:t>2015</a:t>
            </a:r>
            <a:r>
              <a:rPr lang="en-US" dirty="0"/>
              <a:t>.</a:t>
            </a:r>
          </a:p>
          <a:p>
            <a:r>
              <a:rPr lang="en-US" dirty="0"/>
              <a:t>It lists the </a:t>
            </a:r>
            <a:r>
              <a:rPr lang="en-US" b="1" dirty="0"/>
              <a:t>booster versions and launch sites</a:t>
            </a:r>
            <a:r>
              <a:rPr lang="en-US" dirty="0"/>
              <a:t> for these failed attempts.</a:t>
            </a:r>
          </a:p>
          <a:p>
            <a:r>
              <a:rPr lang="en-US" dirty="0"/>
              <a:t>This helps analyze </a:t>
            </a:r>
            <a:r>
              <a:rPr lang="en-US" b="1" dirty="0"/>
              <a:t>early challenges in drone ship landings</a:t>
            </a:r>
            <a:r>
              <a:rPr lang="en-US" dirty="0"/>
              <a:t> during the initial years of SpaceX’s reusable booster program.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3A3D5492-4BF6-77BD-9977-2569B99D9B34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465124609"/>
              </p:ext>
            </p:extLst>
          </p:nvPr>
        </p:nvGraphicFramePr>
        <p:xfrm>
          <a:off x="770011" y="1550841"/>
          <a:ext cx="9745662" cy="1375296"/>
        </p:xfrm>
        <a:graphic>
          <a:graphicData uri="http://schemas.openxmlformats.org/drawingml/2006/table">
            <a:tbl>
              <a:tblPr/>
              <a:tblGrid>
                <a:gridCol w="4872831">
                  <a:extLst>
                    <a:ext uri="{9D8B030D-6E8A-4147-A177-3AD203B41FA5}">
                      <a16:colId xmlns:a16="http://schemas.microsoft.com/office/drawing/2014/main" val="1120855375"/>
                    </a:ext>
                  </a:extLst>
                </a:gridCol>
                <a:gridCol w="4872831">
                  <a:extLst>
                    <a:ext uri="{9D8B030D-6E8A-4147-A177-3AD203B41FA5}">
                      <a16:colId xmlns:a16="http://schemas.microsoft.com/office/drawing/2014/main" val="3938817626"/>
                    </a:ext>
                  </a:extLst>
                </a:gridCol>
              </a:tblGrid>
              <a:tr h="3389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Success (ground pad)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15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9028"/>
                  </a:ext>
                </a:extLst>
              </a:tr>
              <a:tr h="3389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Failure (drone ship)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10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64573"/>
                  </a:ext>
                </a:extLst>
              </a:tr>
              <a:tr h="3389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Success (drone ship)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8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6928162"/>
                  </a:ext>
                </a:extLst>
              </a:tr>
              <a:tr h="3389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Failure (ground pad)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4</a:t>
                      </a:r>
                    </a:p>
                  </a:txBody>
                  <a:tcPr marL="84745" marR="84745" marT="42372" marB="42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6052691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184F5-37BF-0D76-85E6-AEE4AC43F5A2}"/>
              </a:ext>
            </a:extLst>
          </p:cNvPr>
          <p:cNvSpPr txBox="1"/>
          <p:nvPr/>
        </p:nvSpPr>
        <p:spPr>
          <a:xfrm>
            <a:off x="734027" y="2920090"/>
            <a:ext cx="978164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SQL Query Used:</a:t>
            </a:r>
            <a:endParaRPr lang="en-US" dirty="0"/>
          </a:p>
          <a:p>
            <a:pPr rtl="0">
              <a:buNone/>
            </a:pPr>
            <a:r>
              <a:rPr lang="en-US" dirty="0">
                <a:latin typeface="Courier New" panose="02070309020205020404" pitchFamily="49" charset="0"/>
              </a:rPr>
              <a:t>SELECT </a:t>
            </a:r>
            <a:r>
              <a:rPr lang="en-US" dirty="0" err="1">
                <a:latin typeface="Courier New" panose="02070309020205020404" pitchFamily="49" charset="0"/>
              </a:rPr>
              <a:t>LandingOutcome</a:t>
            </a:r>
            <a:r>
              <a:rPr lang="en-US" dirty="0">
                <a:latin typeface="Courier New" panose="02070309020205020404" pitchFamily="49" charset="0"/>
              </a:rPr>
              <a:t>, COUNT(*) AS Count</a:t>
            </a:r>
          </a:p>
          <a:p>
            <a:pPr rtl="0">
              <a:buNone/>
            </a:pPr>
            <a:r>
              <a:rPr lang="en-US" dirty="0">
                <a:latin typeface="Courier New" panose="02070309020205020404" pitchFamily="49" charset="0"/>
              </a:rPr>
              <a:t>FROM SPACEXTBL</a:t>
            </a:r>
          </a:p>
          <a:p>
            <a:pPr rtl="0">
              <a:buNone/>
            </a:pPr>
            <a:r>
              <a:rPr lang="en-US" dirty="0">
                <a:latin typeface="Courier New" panose="02070309020205020404" pitchFamily="49" charset="0"/>
              </a:rPr>
              <a:t>WHERE Date BETWEEN '2010-06-04' AND '2017-03-20'</a:t>
            </a:r>
          </a:p>
          <a:p>
            <a:pPr rtl="0">
              <a:buNone/>
            </a:pPr>
            <a:r>
              <a:rPr lang="en-US" dirty="0">
                <a:latin typeface="Courier New" panose="02070309020205020404" pitchFamily="49" charset="0"/>
              </a:rPr>
              <a:t>GROUP BY </a:t>
            </a:r>
            <a:r>
              <a:rPr lang="en-US" dirty="0" err="1">
                <a:latin typeface="Courier New" panose="02070309020205020404" pitchFamily="49" charset="0"/>
              </a:rPr>
              <a:t>LandingOutcome</a:t>
            </a:r>
            <a:endParaRPr lang="en-US" dirty="0">
              <a:latin typeface="Courier New" panose="02070309020205020404" pitchFamily="49" charset="0"/>
            </a:endParaRPr>
          </a:p>
          <a:p>
            <a:pPr rtl="0">
              <a:buNone/>
            </a:pPr>
            <a:r>
              <a:rPr lang="en-US" dirty="0">
                <a:latin typeface="Courier New" panose="02070309020205020404" pitchFamily="49" charset="0"/>
              </a:rPr>
              <a:t>ORDER BY Count DESC;</a:t>
            </a:r>
          </a:p>
          <a:p>
            <a:pPr>
              <a:buNone/>
            </a:pPr>
            <a:r>
              <a:rPr lang="en-US" b="1" dirty="0"/>
              <a:t>Short Explanation: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query counts all </a:t>
            </a:r>
            <a:r>
              <a:rPr lang="en-US" b="1" dirty="0"/>
              <a:t>landing outcomes</a:t>
            </a:r>
            <a:r>
              <a:rPr lang="en-US" dirty="0"/>
              <a:t> within the specified date range and </a:t>
            </a:r>
            <a:r>
              <a:rPr lang="en-US" b="1" dirty="0"/>
              <a:t>ranks them in descending order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result highlights that </a:t>
            </a:r>
            <a:r>
              <a:rPr lang="en-US" b="1" dirty="0"/>
              <a:t>ground pad successes were the most frequent</a:t>
            </a:r>
            <a:r>
              <a:rPr lang="en-US" dirty="0"/>
              <a:t>, followed by </a:t>
            </a:r>
            <a:r>
              <a:rPr lang="en-US" b="1" dirty="0"/>
              <a:t>drone ship failures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provides insight into </a:t>
            </a:r>
            <a:r>
              <a:rPr lang="en-US" b="1" dirty="0"/>
              <a:t>landing performance trends</a:t>
            </a:r>
            <a:r>
              <a:rPr lang="en-US" dirty="0"/>
              <a:t> during the early years of SpaceX booster recovery. 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5B77D7-CB8C-8977-2B12-D9F1DB5E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07454"/>
            <a:ext cx="9627747" cy="508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EBF620-C6D0-0639-B192-01A6E6782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71" y="1496480"/>
            <a:ext cx="9880457" cy="465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F69D8-4223-5EDC-982E-1E068268F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887" y="1421032"/>
            <a:ext cx="8194225" cy="500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2FB180-74C5-0AEA-166C-51A236A48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605" y="2727899"/>
            <a:ext cx="10028789" cy="140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45D104-B60F-6ABF-26E3-5BD3F3B4C6F5}"/>
              </a:ext>
            </a:extLst>
          </p:cNvPr>
          <p:cNvSpPr txBox="1"/>
          <p:nvPr/>
        </p:nvSpPr>
        <p:spPr>
          <a:xfrm>
            <a:off x="828069" y="1262977"/>
            <a:ext cx="1053011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Project Background and Context: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SpaceX aims to </a:t>
            </a:r>
            <a:r>
              <a:rPr lang="en-US" sz="2400" b="1" dirty="0"/>
              <a:t>reuse Falcon 9 first-stage boosters</a:t>
            </a:r>
            <a:r>
              <a:rPr lang="en-US" sz="2400" dirty="0"/>
              <a:t> to reduce launch costs and improve efficiency.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Successful landing of the first stage is </a:t>
            </a:r>
            <a:r>
              <a:rPr lang="en-US" sz="2400" b="1" dirty="0"/>
              <a:t>critical for cost savings</a:t>
            </a:r>
            <a:r>
              <a:rPr lang="en-US" sz="2400" dirty="0"/>
              <a:t> and operational planning.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Historical launch data provides an opportunity to </a:t>
            </a:r>
            <a:r>
              <a:rPr lang="en-US" sz="2400" b="1" dirty="0"/>
              <a:t>predict landing outcomes</a:t>
            </a:r>
            <a:r>
              <a:rPr lang="en-US" sz="2400" dirty="0"/>
              <a:t> using data science and ML.</a:t>
            </a:r>
          </a:p>
          <a:p>
            <a:endParaRPr lang="en-US" sz="2400" dirty="0"/>
          </a:p>
          <a:p>
            <a:r>
              <a:rPr lang="en-US" sz="2400" b="1" dirty="0"/>
              <a:t>Problems to Find Answers: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Which factors influence the </a:t>
            </a:r>
            <a:r>
              <a:rPr lang="en-US" sz="2400" b="1" dirty="0"/>
              <a:t>success of first-stage landings</a:t>
            </a:r>
            <a:r>
              <a:rPr lang="en-US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do </a:t>
            </a:r>
            <a:r>
              <a:rPr lang="en-US" sz="2400" b="1" dirty="0"/>
              <a:t>payload, orbit type, and launch site</a:t>
            </a:r>
            <a:r>
              <a:rPr lang="en-US" sz="2400" dirty="0"/>
              <a:t> affect landing probability?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 we </a:t>
            </a:r>
            <a:r>
              <a:rPr lang="en-US" sz="2400" b="1" dirty="0"/>
              <a:t>predict landing success</a:t>
            </a:r>
            <a:r>
              <a:rPr lang="en-US" sz="2400" dirty="0"/>
              <a:t> for upcoming launches with high accuracy?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can we provide </a:t>
            </a:r>
            <a:r>
              <a:rPr lang="en-US" sz="2400" b="1" dirty="0"/>
              <a:t>interactive insights</a:t>
            </a:r>
            <a:r>
              <a:rPr lang="en-US" sz="2400" dirty="0"/>
              <a:t> for operational decisions?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AD5976-74E0-3D48-10D1-FDE4FF2B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639" y="1360303"/>
            <a:ext cx="9274344" cy="536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9CBAD1-3E60-4BA2-C0EC-A5BA304CF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7229"/>
            <a:ext cx="10515600" cy="489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CD92E8-F4F0-048E-C4E7-0B05FB144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40" y="1466689"/>
            <a:ext cx="9762799" cy="485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850247-3E51-7C86-0A81-969D6C1C6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173" y="1749642"/>
            <a:ext cx="5629275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AB1607D-72E6-B7EC-5BA7-937BC841A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560" y="1645794"/>
            <a:ext cx="1110088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Data-Driven Insights: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Analyzed historical SpaceX launch data using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API, web scraping, EDA, SQL, and visualization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uncover patterns in landing outcomes.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Factors Identified: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Launch site, orbit type, payload mass, booster version, and reusability features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strongly influence first-stage landing success.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Predictive Modeling: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 multiple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 models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;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 achieved the best performance (~85% accuracy)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predicting landing success.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Tools &amp; Applications: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Developed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Folium maps and Plotly Dash dashboards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interactive exploration, enabling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analysis and operational decision support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https://github.com/visurarodrigo/SpaceX-Falcon-9-first-stage-Landing-Prediction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(Executive Summary)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6C4706-53EA-3AB7-BD69-0B96A3559881}"/>
              </a:ext>
            </a:extLst>
          </p:cNvPr>
          <p:cNvSpPr txBox="1"/>
          <p:nvPr/>
        </p:nvSpPr>
        <p:spPr>
          <a:xfrm>
            <a:off x="770011" y="1327759"/>
            <a:ext cx="10515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Data Collection: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Gathered SpaceX Falcon 9 launch data via </a:t>
            </a:r>
            <a:r>
              <a:rPr lang="en-US" sz="2000" b="1" dirty="0"/>
              <a:t>API</a:t>
            </a:r>
            <a:r>
              <a:rPr lang="en-US" sz="2000" dirty="0"/>
              <a:t> and </a:t>
            </a:r>
            <a:r>
              <a:rPr lang="en-US" sz="2000" b="1" dirty="0"/>
              <a:t>web scraping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Stored datasets in </a:t>
            </a:r>
            <a:r>
              <a:rPr lang="en-US" sz="2000" b="1" dirty="0"/>
              <a:t>CSV</a:t>
            </a:r>
            <a:r>
              <a:rPr lang="en-US" sz="2000" dirty="0"/>
              <a:t> and </a:t>
            </a:r>
            <a:r>
              <a:rPr lang="en-US" sz="2000" b="1" dirty="0"/>
              <a:t>SQLite</a:t>
            </a:r>
            <a:r>
              <a:rPr lang="en-US" sz="2000" dirty="0"/>
              <a:t> for analysis</a:t>
            </a:r>
          </a:p>
          <a:p>
            <a:r>
              <a:rPr lang="en-US" sz="2000" b="1" dirty="0"/>
              <a:t>Data Wrangling &amp; Processing: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Cleaned missing or irrelevant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Converted categorical variables (Orbit, </a:t>
            </a:r>
            <a:r>
              <a:rPr lang="en-US" sz="2000" dirty="0" err="1"/>
              <a:t>LaunchSite</a:t>
            </a:r>
            <a:r>
              <a:rPr lang="en-US" sz="2000" dirty="0"/>
              <a:t>, </a:t>
            </a:r>
            <a:r>
              <a:rPr lang="en-US" sz="2000" dirty="0" err="1"/>
              <a:t>LandingPad</a:t>
            </a:r>
            <a:r>
              <a:rPr lang="en-US" sz="2000" dirty="0"/>
              <a:t>, Serial) to numeric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Created </a:t>
            </a:r>
            <a:r>
              <a:rPr lang="en-US" sz="2000" b="1" dirty="0"/>
              <a:t>feature-engineered datasets</a:t>
            </a:r>
            <a:r>
              <a:rPr lang="en-US" sz="2000" dirty="0"/>
              <a:t> for modeling</a:t>
            </a:r>
          </a:p>
          <a:p>
            <a:r>
              <a:rPr lang="en-US" sz="2000" b="1" dirty="0"/>
              <a:t>Exploratory Data Analysis (EDA):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SQL queries to analyze launch sites, payload distributions, and landing outcomes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Visualizations to study relationships between features and landing success</a:t>
            </a:r>
          </a:p>
          <a:p>
            <a:r>
              <a:rPr lang="en-US" sz="2000" b="1" dirty="0"/>
              <a:t>Interactive Visual Analytics: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Folium</a:t>
            </a:r>
            <a:r>
              <a:rPr lang="en-US" sz="2000" dirty="0"/>
              <a:t> for geospatial mapping of launch sites and landing probabilities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Plotly</a:t>
            </a:r>
            <a:r>
              <a:rPr lang="en-US" sz="2000" b="1" dirty="0"/>
              <a:t> Dash</a:t>
            </a:r>
            <a:r>
              <a:rPr lang="en-US" sz="2000" dirty="0"/>
              <a:t> dashboard for dynamic, interactive insights</a:t>
            </a:r>
          </a:p>
          <a:p>
            <a:r>
              <a:rPr lang="en-US" sz="2000" b="1" dirty="0"/>
              <a:t>Predictive Analysis: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Applied </a:t>
            </a:r>
            <a:r>
              <a:rPr lang="en-US" sz="2000" b="1" dirty="0"/>
              <a:t>classification models</a:t>
            </a:r>
            <a:r>
              <a:rPr lang="en-US" sz="2000" dirty="0"/>
              <a:t>: Logistic Regression, SVM, Decision Tree, KNN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Built ML pipelines, tuned hyperparameters, and </a:t>
            </a:r>
            <a:r>
              <a:rPr lang="en-US" sz="2000" b="1" dirty="0"/>
              <a:t>evaluated models</a:t>
            </a:r>
            <a:r>
              <a:rPr lang="en-US" sz="2000" dirty="0"/>
              <a:t> using accuracy, confusion matrix, and precision/recall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164B88-D323-B3B3-67AD-56DA69B4BB49}"/>
              </a:ext>
            </a:extLst>
          </p:cNvPr>
          <p:cNvSpPr txBox="1"/>
          <p:nvPr/>
        </p:nvSpPr>
        <p:spPr>
          <a:xfrm>
            <a:off x="770011" y="1390389"/>
            <a:ext cx="105156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Data Was Collected: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Primary Source:</a:t>
            </a:r>
            <a:r>
              <a:rPr lang="en-US" sz="2000" dirty="0"/>
              <a:t> SpaceX Public API → Launch details (payload, orbit, launch site, landing outcome)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Secondary Source:</a:t>
            </a:r>
            <a:r>
              <a:rPr lang="en-US" sz="2000" dirty="0"/>
              <a:t> Web scraping → Additional features (landing legs, grid fins, booster reuse)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Storage:</a:t>
            </a:r>
            <a:r>
              <a:rPr lang="en-US" sz="2000" dirty="0"/>
              <a:t> CSV files &amp; SQLite database for structured access</a:t>
            </a:r>
          </a:p>
          <a:p>
            <a:endParaRPr lang="en-US" sz="2000" dirty="0"/>
          </a:p>
          <a:p>
            <a:r>
              <a:rPr lang="en-US" sz="2000" b="1" dirty="0"/>
              <a:t>Data Collection Process (Flowchart):</a:t>
            </a:r>
          </a:p>
          <a:p>
            <a:endParaRPr lang="en-US" sz="2000" dirty="0"/>
          </a:p>
          <a:p>
            <a:r>
              <a:rPr lang="en-US" sz="2000" dirty="0"/>
              <a:t>[Start] </a:t>
            </a:r>
          </a:p>
          <a:p>
            <a:r>
              <a:rPr lang="en-US" sz="2000" dirty="0"/>
              <a:t>   ↓</a:t>
            </a:r>
          </a:p>
          <a:p>
            <a:r>
              <a:rPr lang="en-US" sz="2000" dirty="0"/>
              <a:t>[Access SpaceX API] → Fetch launch data</a:t>
            </a:r>
          </a:p>
          <a:p>
            <a:r>
              <a:rPr lang="en-US" sz="2000" dirty="0"/>
              <a:t>   ↓</a:t>
            </a:r>
          </a:p>
          <a:p>
            <a:r>
              <a:rPr lang="en-US" sz="2000" dirty="0"/>
              <a:t>[Web Scraping] → Collect additional booster info</a:t>
            </a:r>
          </a:p>
          <a:p>
            <a:r>
              <a:rPr lang="en-US" sz="2000" dirty="0"/>
              <a:t>   ↓</a:t>
            </a:r>
          </a:p>
          <a:p>
            <a:r>
              <a:rPr lang="en-US" sz="2000" dirty="0"/>
              <a:t>[Data Storage] → Save as CSV / SQLite DB</a:t>
            </a:r>
          </a:p>
          <a:p>
            <a:r>
              <a:rPr lang="en-US" sz="2000" dirty="0"/>
              <a:t>   ↓</a:t>
            </a:r>
          </a:p>
          <a:p>
            <a:r>
              <a:rPr lang="en-US" sz="2000" dirty="0"/>
              <a:t>[Ready for Data Wrangling &amp; Analysis]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F8530-397C-908E-B0C9-38B4D73B4B3F}"/>
              </a:ext>
            </a:extLst>
          </p:cNvPr>
          <p:cNvSpPr txBox="1"/>
          <p:nvPr/>
        </p:nvSpPr>
        <p:spPr>
          <a:xfrm>
            <a:off x="6096000" y="3242739"/>
            <a:ext cx="464691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Key Phrases :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“Automated API data extraction”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“Supplemented with web-scraped data”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“Structured storage in CSV &amp; SQLite”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“Prepared for ML modeling and EDA”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23886" y="1720576"/>
            <a:ext cx="3234086" cy="4198938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[Start]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[Send REST API Request]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[Receive JSON Response]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[Parse &amp; Normalize Data]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[Convert to Pandas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[Store as CSV / SQLite DB]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[Ready for Wrangling &amp; Analysis]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03E992-1341-CD56-C524-35FE68F7C577}"/>
              </a:ext>
            </a:extLst>
          </p:cNvPr>
          <p:cNvSpPr txBox="1"/>
          <p:nvPr/>
        </p:nvSpPr>
        <p:spPr>
          <a:xfrm>
            <a:off x="876821" y="1299818"/>
            <a:ext cx="834233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SpaceX REST API Data Collection: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b="1" dirty="0"/>
              <a:t>SpaceX public REST API</a:t>
            </a:r>
            <a:r>
              <a:rPr lang="en-US" dirty="0"/>
              <a:t> to retrieve historical Falcon 9 launch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Extracted key information: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Launch 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Payload mass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Orbit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Launch site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Landing outcome (success/failure)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Implemented </a:t>
            </a:r>
            <a:r>
              <a:rPr lang="en-US" b="1" dirty="0"/>
              <a:t>Python API calls</a:t>
            </a:r>
            <a:r>
              <a:rPr lang="en-US" dirty="0"/>
              <a:t> using requests and 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Stored structured data in </a:t>
            </a:r>
            <a:r>
              <a:rPr lang="en-US" b="1" dirty="0" err="1"/>
              <a:t>DataFrame</a:t>
            </a:r>
            <a:r>
              <a:rPr lang="en-US" b="1" dirty="0"/>
              <a:t> format</a:t>
            </a:r>
            <a:r>
              <a:rPr lang="en-US" dirty="0"/>
              <a:t> for further processing</a:t>
            </a:r>
          </a:p>
          <a:p>
            <a:endParaRPr lang="en-US" dirty="0"/>
          </a:p>
          <a:p>
            <a:r>
              <a:rPr lang="en-US" b="1" dirty="0"/>
              <a:t>Key Phrases: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“RESTful API data extraction”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“Automated data retrieval using Python”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“Structured JSON to tabular conversion”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“Reliable primary data source”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1600" b="1" dirty="0"/>
              <a:t>External Reference </a:t>
            </a:r>
            <a:br>
              <a:rPr lang="en-US" sz="1600" dirty="0"/>
            </a:br>
            <a:r>
              <a:rPr lang="en-US" sz="1600" dirty="0"/>
              <a:t>🔗 </a:t>
            </a:r>
            <a:r>
              <a:rPr lang="en-US" sz="1600" dirty="0">
                <a:hlinkClick r:id="rId4"/>
              </a:rPr>
              <a:t>https://github.com/visurarodrigo/SpaceX-Falcon-9-first-stage-Landing-Prediction</a:t>
            </a:r>
            <a:br>
              <a:rPr lang="en-US" sz="1600" dirty="0"/>
            </a:br>
            <a:r>
              <a:rPr lang="en-US" sz="1600" dirty="0"/>
              <a:t>📁 Notebook: </a:t>
            </a:r>
            <a:r>
              <a:rPr lang="en-US" sz="1600" b="1" dirty="0"/>
              <a:t>Data Collection </a:t>
            </a:r>
            <a:r>
              <a:rPr lang="en-US" sz="1600" b="1" dirty="0" err="1"/>
              <a:t>API.ipynb</a:t>
            </a: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8628062" y="1792288"/>
            <a:ext cx="27432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[Start]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[Identify Target Web Page]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[Send HTTP Request]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[Retrieve HTML Content]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[Parse Tables with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[Extract Required Fields]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[Convert to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[Merge with API Dataset]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[Ready for Data Wrangling &amp; Analysis]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B0603-82B3-C85E-269F-D4382887FCA2}"/>
              </a:ext>
            </a:extLst>
          </p:cNvPr>
          <p:cNvSpPr txBox="1"/>
          <p:nvPr/>
        </p:nvSpPr>
        <p:spPr>
          <a:xfrm>
            <a:off x="820738" y="1392499"/>
            <a:ext cx="76218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Web Scraping Process: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relevant </a:t>
            </a:r>
            <a:r>
              <a:rPr lang="en-US" b="1" dirty="0"/>
              <a:t>SpaceX launch tables</a:t>
            </a:r>
            <a:r>
              <a:rPr lang="en-US" dirty="0"/>
              <a:t> from public web 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b="1" dirty="0"/>
              <a:t>Python (</a:t>
            </a:r>
            <a:r>
              <a:rPr lang="en-US" b="1" dirty="0" err="1"/>
              <a:t>BeautifulSoup</a:t>
            </a:r>
            <a:r>
              <a:rPr lang="en-US" b="1" dirty="0"/>
              <a:t> &amp; Requests)</a:t>
            </a:r>
            <a:r>
              <a:rPr lang="en-US" dirty="0"/>
              <a:t> to extract HTML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Parsed tables to collect additional details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Booster version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Landing pad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Grid fins and landing legs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Converted scraped data into </a:t>
            </a:r>
            <a:r>
              <a:rPr lang="en-US" b="1" dirty="0"/>
              <a:t>structured tabular format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Merged scraped data with API dataset to enrich features</a:t>
            </a:r>
          </a:p>
          <a:p>
            <a:endParaRPr lang="en-US" dirty="0"/>
          </a:p>
          <a:p>
            <a:r>
              <a:rPr lang="en-US" b="1" dirty="0"/>
              <a:t>Key Phrases: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“Automated web data extraction”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“HTML parsing using </a:t>
            </a:r>
            <a:r>
              <a:rPr lang="en-US" dirty="0" err="1"/>
              <a:t>BeautifulSoup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“Feature enrichment through scraping”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“Data integration with API results”</a:t>
            </a:r>
          </a:p>
          <a:p>
            <a:endParaRPr lang="en-US" dirty="0"/>
          </a:p>
          <a:p>
            <a:r>
              <a:rPr lang="en-US" sz="1200" b="1" dirty="0"/>
              <a:t>External Reference (GitHub – Peer Review):</a:t>
            </a:r>
            <a:br>
              <a:rPr lang="en-US" sz="1200" dirty="0"/>
            </a:br>
            <a:r>
              <a:rPr lang="en-US" sz="1200" dirty="0"/>
              <a:t>🔗 </a:t>
            </a:r>
            <a:r>
              <a:rPr lang="en-US" sz="1200" dirty="0">
                <a:hlinkClick r:id="rId3"/>
              </a:rPr>
              <a:t>https://github.com/visurarodrigo/SpaceX-Falcon-9-first-stage-Landing-Prediction</a:t>
            </a:r>
            <a:br>
              <a:rPr lang="en-US" sz="1200" dirty="0"/>
            </a:br>
            <a:r>
              <a:rPr lang="en-US" sz="1200" dirty="0"/>
              <a:t>📁 Notebook: </a:t>
            </a:r>
            <a:r>
              <a:rPr lang="en-US" sz="1200" b="1" dirty="0"/>
              <a:t>Data Collection web </a:t>
            </a:r>
            <a:r>
              <a:rPr lang="en-US" sz="1200" b="1" dirty="0" err="1"/>
              <a:t>scraping.ipynb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</TotalTime>
  <Words>2914</Words>
  <Application>Microsoft Office PowerPoint</Application>
  <PresentationFormat>Widescreen</PresentationFormat>
  <Paragraphs>472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Courier New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RODRIGO V J K</cp:lastModifiedBy>
  <cp:revision>199</cp:revision>
  <dcterms:created xsi:type="dcterms:W3CDTF">2021-04-29T18:58:34Z</dcterms:created>
  <dcterms:modified xsi:type="dcterms:W3CDTF">2025-12-21T13:06:20Z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